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530" r:id="rId5"/>
    <p:sldId id="531" r:id="rId6"/>
    <p:sldId id="540" r:id="rId7"/>
    <p:sldId id="546" r:id="rId8"/>
    <p:sldId id="539" r:id="rId9"/>
    <p:sldId id="538" r:id="rId10"/>
    <p:sldId id="537" r:id="rId11"/>
    <p:sldId id="547" r:id="rId12"/>
    <p:sldId id="548" r:id="rId13"/>
    <p:sldId id="549" r:id="rId14"/>
    <p:sldId id="543" r:id="rId15"/>
    <p:sldId id="53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4B72"/>
    <a:srgbClr val="31466E"/>
    <a:srgbClr val="6B73B8"/>
    <a:srgbClr val="102857"/>
    <a:srgbClr val="8822EE"/>
    <a:srgbClr val="F01688"/>
    <a:srgbClr val="2F21F3"/>
    <a:srgbClr val="FEB52B"/>
    <a:srgbClr val="F01689"/>
    <a:srgbClr val="6F22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422"/>
  </p:normalViewPr>
  <p:slideViewPr>
    <p:cSldViewPr snapToGrid="0">
      <p:cViewPr varScale="1">
        <p:scale>
          <a:sx n="87" d="100"/>
          <a:sy n="87" d="100"/>
        </p:scale>
        <p:origin x="51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en/nine-to-five-job-work-station-155175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Relationship Id="rId5" Type="http://schemas.microsoft.com/office/2007/relationships/hdphoto" Target="../media/hdphoto3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3856" y="2804021"/>
            <a:ext cx="9921240" cy="960581"/>
          </a:xfrm>
        </p:spPr>
        <p:txBody>
          <a:bodyPr/>
          <a:lstStyle/>
          <a:p>
            <a:r>
              <a:rPr lang="en-US" sz="6000" dirty="0"/>
              <a:t>Careertrail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343954"/>
            <a:ext cx="7068312" cy="449719"/>
          </a:xfrm>
        </p:spPr>
        <p:txBody>
          <a:bodyPr/>
          <a:lstStyle/>
          <a:p>
            <a:r>
              <a:rPr lang="en-US" sz="2800" dirty="0"/>
              <a:t>A Job Portal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E6C78B-7D31-C9F5-5620-8AA2EF0AF62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rgbClr val="AAA5F9">
                <a:shade val="45000"/>
                <a:satMod val="135000"/>
              </a:srgb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006340" y="925853"/>
            <a:ext cx="2176272" cy="21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48E316-CB3D-C073-ECE5-E0D41071EDC9}"/>
              </a:ext>
            </a:extLst>
          </p:cNvPr>
          <p:cNvSpPr txBox="1"/>
          <p:nvPr/>
        </p:nvSpPr>
        <p:spPr>
          <a:xfrm>
            <a:off x="3613544" y="146451"/>
            <a:ext cx="49649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solidFill>
                  <a:schemeClr val="bg1"/>
                </a:solidFill>
                <a:latin typeface="+mj-lt"/>
              </a:rPr>
              <a:t>Level-2: Deeper Dives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</a:rPr>
              <a:t>(Candidate Selection Process)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D6B-1234-5421-866E-CB1852E060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70599" y="1586769"/>
            <a:ext cx="8650801" cy="4900797"/>
          </a:xfrm>
          <a:prstGeom prst="rect">
            <a:avLst/>
          </a:prstGeom>
        </p:spPr>
      </p:pic>
      <p:sp>
        <p:nvSpPr>
          <p:cNvPr id="2" name="Slide Number Placeholder 7">
            <a:extLst>
              <a:ext uri="{FF2B5EF4-FFF2-40B4-BE49-F238E27FC236}">
                <a16:creationId xmlns:a16="http://schemas.microsoft.com/office/drawing/2014/main" id="{92A9FADC-81C1-608B-8686-EBA666517191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DB51E9-8064-5355-9671-DAF9B6CB21ED}"/>
              </a:ext>
            </a:extLst>
          </p:cNvPr>
          <p:cNvSpPr txBox="1"/>
          <p:nvPr/>
        </p:nvSpPr>
        <p:spPr>
          <a:xfrm>
            <a:off x="6374423" y="4545623"/>
            <a:ext cx="7457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Response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E39E0D-92E1-EBF1-1636-56E1488FD398}"/>
              </a:ext>
            </a:extLst>
          </p:cNvPr>
          <p:cNvSpPr txBox="1"/>
          <p:nvPr/>
        </p:nvSpPr>
        <p:spPr>
          <a:xfrm>
            <a:off x="6772029" y="5078000"/>
            <a:ext cx="7457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Response</a:t>
            </a:r>
          </a:p>
        </p:txBody>
      </p:sp>
    </p:spTree>
    <p:extLst>
      <p:ext uri="{BB962C8B-B14F-4D97-AF65-F5344CB8AC3E}">
        <p14:creationId xmlns:p14="http://schemas.microsoft.com/office/powerpoint/2010/main" val="1331200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5BC92-868A-26B2-CBC0-C9D94E65F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2510" y="114300"/>
            <a:ext cx="7626975" cy="496346"/>
          </a:xfrm>
        </p:spPr>
        <p:txBody>
          <a:bodyPr/>
          <a:lstStyle/>
          <a:p>
            <a:r>
              <a:rPr lang="en-US" sz="3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ea typeface="Verdana" panose="020B0604030504040204" pitchFamily="34" charset="0"/>
                <a:cs typeface="Verdana" panose="020B0604030504040204" pitchFamily="34" charset="0"/>
              </a:rPr>
              <a:t>Entity relationship diagram</a:t>
            </a:r>
            <a:endParaRPr lang="en-US" sz="30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559562-C064-A582-2D0C-5BF18C25C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4726" y="680984"/>
            <a:ext cx="8062545" cy="6062716"/>
          </a:xfrm>
          <a:prstGeom prst="rect">
            <a:avLst/>
          </a:prstGeom>
        </p:spPr>
      </p:pic>
      <p:sp>
        <p:nvSpPr>
          <p:cNvPr id="12" name="Slide Number Placeholder 7">
            <a:extLst>
              <a:ext uri="{FF2B5EF4-FFF2-40B4-BE49-F238E27FC236}">
                <a16:creationId xmlns:a16="http://schemas.microsoft.com/office/drawing/2014/main" id="{647C293F-3402-CA10-2B36-DC20F43AE233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958759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276336-9C19-080F-6B01-05C3F66C257D}"/>
              </a:ext>
            </a:extLst>
          </p:cNvPr>
          <p:cNvSpPr/>
          <p:nvPr/>
        </p:nvSpPr>
        <p:spPr>
          <a:xfrm>
            <a:off x="5238750" y="3358662"/>
            <a:ext cx="1714500" cy="140676"/>
          </a:xfrm>
          <a:prstGeom prst="rect">
            <a:avLst/>
          </a:prstGeom>
          <a:solidFill>
            <a:srgbClr val="364B7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823738"/>
            <a:ext cx="7735824" cy="1069848"/>
          </a:xfrm>
        </p:spPr>
        <p:txBody>
          <a:bodyPr/>
          <a:lstStyle/>
          <a:p>
            <a:r>
              <a:rPr lang="en-US" sz="6000" dirty="0"/>
              <a:t>Thank you</a:t>
            </a:r>
          </a:p>
        </p:txBody>
      </p:sp>
      <p:sp>
        <p:nvSpPr>
          <p:cNvPr id="7" name="Slide Number Placeholder 7">
            <a:extLst>
              <a:ext uri="{FF2B5EF4-FFF2-40B4-BE49-F238E27FC236}">
                <a16:creationId xmlns:a16="http://schemas.microsoft.com/office/drawing/2014/main" id="{85EBC466-C647-1A14-978C-B2CE0145BF8C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12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BBD9DD-5C0B-2F4E-AE50-84B5FAE809A5}"/>
              </a:ext>
            </a:extLst>
          </p:cNvPr>
          <p:cNvCxnSpPr>
            <a:cxnSpLocks/>
          </p:cNvCxnSpPr>
          <p:nvPr/>
        </p:nvCxnSpPr>
        <p:spPr>
          <a:xfrm>
            <a:off x="615462" y="997926"/>
            <a:ext cx="0" cy="51259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C1EBC8E-563E-5DDD-A0D1-702177D9F1B2}"/>
              </a:ext>
            </a:extLst>
          </p:cNvPr>
          <p:cNvCxnSpPr>
            <a:cxnSpLocks/>
          </p:cNvCxnSpPr>
          <p:nvPr/>
        </p:nvCxnSpPr>
        <p:spPr>
          <a:xfrm>
            <a:off x="11482754" y="936380"/>
            <a:ext cx="0" cy="51259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sz="4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Team Introduction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Flow Diagram Elements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Data Flow Diagrams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Entity Relationship Diagram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32">
            <a:extLst>
              <a:ext uri="{FF2B5EF4-FFF2-40B4-BE49-F238E27FC236}">
                <a16:creationId xmlns:a16="http://schemas.microsoft.com/office/drawing/2014/main" id="{57144164-5503-9D11-4F68-81F4CD378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0"/>
            <a:ext cx="8878824" cy="1069848"/>
          </a:xfrm>
        </p:spPr>
        <p:txBody>
          <a:bodyPr/>
          <a:lstStyle/>
          <a:p>
            <a:r>
              <a:rPr lang="en-US" dirty="0"/>
              <a:t>MEET OUR TEAM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816FD90-6ABD-5EA8-0870-E27733B9F6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C241820-2523-E2D5-47C5-4C03954BD7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307705" y="5411754"/>
            <a:ext cx="2468880" cy="365760"/>
          </a:xfrm>
        </p:spPr>
        <p:txBody>
          <a:bodyPr/>
          <a:lstStyle/>
          <a:p>
            <a:r>
              <a:rPr lang="en-US" dirty="0"/>
              <a:t>Arijit Paul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9FEF4B3F-D7D8-F3E0-FA70-359799EB37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300778" y="5777078"/>
            <a:ext cx="2468880" cy="274638"/>
          </a:xfrm>
        </p:spPr>
        <p:txBody>
          <a:bodyPr/>
          <a:lstStyle/>
          <a:p>
            <a:r>
              <a:rPr lang="en-US" dirty="0"/>
              <a:t>20200204067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0AA6B9A-43F3-62FD-90A6-9BAF99F45CC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22342" y="5411754"/>
            <a:ext cx="2468880" cy="365760"/>
          </a:xfrm>
        </p:spPr>
        <p:txBody>
          <a:bodyPr/>
          <a:lstStyle/>
          <a:p>
            <a:r>
              <a:rPr lang="en-US" dirty="0"/>
              <a:t>Nabila Rahman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28C51A4B-B157-A4CF-A406-2267ECFBDC9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15415" y="5796318"/>
            <a:ext cx="2468880" cy="274638"/>
          </a:xfrm>
        </p:spPr>
        <p:txBody>
          <a:bodyPr/>
          <a:lstStyle/>
          <a:p>
            <a:r>
              <a:rPr lang="en-US" dirty="0"/>
              <a:t>20200204065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5C6C6A9-8D9C-992F-9D2C-CABC81F8E1C0}"/>
              </a:ext>
            </a:extLst>
          </p:cNvPr>
          <p:cNvSpPr/>
          <p:nvPr/>
        </p:nvSpPr>
        <p:spPr>
          <a:xfrm>
            <a:off x="1071418" y="1764145"/>
            <a:ext cx="10520218" cy="3297382"/>
          </a:xfrm>
          <a:prstGeom prst="rect">
            <a:avLst/>
          </a:prstGeom>
          <a:solidFill>
            <a:srgbClr val="102857"/>
          </a:solidFill>
          <a:ln>
            <a:solidFill>
              <a:srgbClr val="10285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7A6CDC68-9D9B-0A1C-DAB8-A560E47C103D}"/>
              </a:ext>
            </a:extLst>
          </p:cNvPr>
          <p:cNvSpPr/>
          <p:nvPr/>
        </p:nvSpPr>
        <p:spPr>
          <a:xfrm>
            <a:off x="1967345" y="1380570"/>
            <a:ext cx="3149600" cy="3916218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B39A4A00-CF36-B366-0D4F-869ED44EFA24}"/>
              </a:ext>
            </a:extLst>
          </p:cNvPr>
          <p:cNvSpPr/>
          <p:nvPr/>
        </p:nvSpPr>
        <p:spPr>
          <a:xfrm>
            <a:off x="7075055" y="1380570"/>
            <a:ext cx="3149600" cy="3916218"/>
          </a:xfrm>
          <a:prstGeom prst="round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1F674779-D4ED-1726-91E3-96E61C9B80C0}"/>
              </a:ext>
            </a:extLst>
          </p:cNvPr>
          <p:cNvSpPr/>
          <p:nvPr/>
        </p:nvSpPr>
        <p:spPr>
          <a:xfrm>
            <a:off x="2119745" y="1532970"/>
            <a:ext cx="2830946" cy="3625272"/>
          </a:xfrm>
          <a:prstGeom prst="round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</a:extLst>
            </a:blip>
            <a:stretch>
              <a:fillRect l="153" t="-10109" r="-427" b="-14138"/>
            </a:stretch>
          </a:blip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3A514F11-F46A-D316-F7DB-AB8580BCE91E}"/>
              </a:ext>
            </a:extLst>
          </p:cNvPr>
          <p:cNvSpPr/>
          <p:nvPr/>
        </p:nvSpPr>
        <p:spPr>
          <a:xfrm>
            <a:off x="7241309" y="1532970"/>
            <a:ext cx="2830946" cy="3625272"/>
          </a:xfrm>
          <a:prstGeom prst="roundRect">
            <a:avLst/>
          </a:prstGeo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  <a14:imgEffect>
                        <a14:colorTemperature colorTemp="5900"/>
                      </a14:imgEffect>
                    </a14:imgLayer>
                  </a14:imgProps>
                </a:ext>
              </a:extLst>
            </a:blip>
            <a:stretch>
              <a:fillRect l="-3138" t="-1874" r="-3138" b="-24646"/>
            </a:stretch>
          </a:blipFill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562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itle 68">
            <a:extLst>
              <a:ext uri="{FF2B5EF4-FFF2-40B4-BE49-F238E27FC236}">
                <a16:creationId xmlns:a16="http://schemas.microsoft.com/office/drawing/2014/main" id="{0B07383B-6310-56A6-B051-F4B962E11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96" y="951677"/>
            <a:ext cx="9555128" cy="704089"/>
          </a:xfrm>
        </p:spPr>
        <p:txBody>
          <a:bodyPr/>
          <a:lstStyle/>
          <a:p>
            <a:r>
              <a:rPr lang="en-US" dirty="0"/>
              <a:t>Data flow diagram elements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8AC0C5B-16A7-E317-7222-BF9FA26C0D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891578" y="3706129"/>
            <a:ext cx="2536874" cy="704089"/>
          </a:xfrm>
        </p:spPr>
        <p:txBody>
          <a:bodyPr/>
          <a:lstStyle/>
          <a:p>
            <a:r>
              <a:rPr lang="en-US" dirty="0"/>
              <a:t>Admin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269FBD2-F371-6F7E-1D42-95EFADFA10D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71525" y="3701208"/>
            <a:ext cx="2536874" cy="704089"/>
          </a:xfrm>
        </p:spPr>
        <p:txBody>
          <a:bodyPr/>
          <a:lstStyle/>
          <a:p>
            <a:r>
              <a:rPr lang="en-US" dirty="0"/>
              <a:t>Company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A9C835B-EE7B-2801-6842-7044F690144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51472" y="3701208"/>
            <a:ext cx="2536874" cy="704089"/>
          </a:xfrm>
        </p:spPr>
        <p:txBody>
          <a:bodyPr/>
          <a:lstStyle/>
          <a:p>
            <a:r>
              <a:rPr lang="en-US" dirty="0"/>
              <a:t>Job Seeker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4CE7286-8FD9-0A4E-7C35-D64985EF3CE0}"/>
              </a:ext>
            </a:extLst>
          </p:cNvPr>
          <p:cNvSpPr txBox="1">
            <a:spLocks/>
          </p:cNvSpPr>
          <p:nvPr/>
        </p:nvSpPr>
        <p:spPr>
          <a:xfrm>
            <a:off x="4837352" y="2482593"/>
            <a:ext cx="2605219" cy="4937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400" b="1" kern="1200">
                <a:solidFill>
                  <a:schemeClr val="bg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20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600" b="1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 b="0" u="sng" dirty="0"/>
              <a:t>External Entities</a:t>
            </a:r>
          </a:p>
        </p:txBody>
      </p:sp>
      <p:sp>
        <p:nvSpPr>
          <p:cNvPr id="26" name="Slide Number Placeholder 138">
            <a:extLst>
              <a:ext uri="{FF2B5EF4-FFF2-40B4-BE49-F238E27FC236}">
                <a16:creationId xmlns:a16="http://schemas.microsoft.com/office/drawing/2014/main" id="{F331B2FA-BF32-532D-DDA8-9B00A33402A2}"/>
              </a:ext>
            </a:extLst>
          </p:cNvPr>
          <p:cNvSpPr txBox="1">
            <a:spLocks/>
          </p:cNvSpPr>
          <p:nvPr/>
        </p:nvSpPr>
        <p:spPr>
          <a:xfrm>
            <a:off x="425899" y="455441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4A09A9-5501-47C1-A89A-A340965A2BE2}" type="slidenum">
              <a:rPr lang="en-US" sz="1200" smtClean="0">
                <a:solidFill>
                  <a:schemeClr val="bg1"/>
                </a:solidFill>
              </a:rPr>
              <a:pPr/>
              <a:t>4</a:t>
            </a:fld>
            <a:endParaRPr lang="en-US" sz="1200" dirty="0">
              <a:solidFill>
                <a:schemeClr val="bg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9C4C58D-312E-8C5E-C543-0B4F65BC61B9}"/>
              </a:ext>
            </a:extLst>
          </p:cNvPr>
          <p:cNvCxnSpPr>
            <a:cxnSpLocks/>
          </p:cNvCxnSpPr>
          <p:nvPr/>
        </p:nvCxnSpPr>
        <p:spPr>
          <a:xfrm>
            <a:off x="597877" y="866042"/>
            <a:ext cx="0" cy="5125916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013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73D4-535B-6DCC-2268-43A5E9E12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386" y="566928"/>
            <a:ext cx="11159430" cy="650632"/>
          </a:xfrm>
        </p:spPr>
        <p:txBody>
          <a:bodyPr/>
          <a:lstStyle/>
          <a:p>
            <a:r>
              <a:rPr lang="en-US" dirty="0"/>
              <a:t>Data flow diagram elements </a:t>
            </a:r>
            <a:r>
              <a:rPr lang="en-US" sz="3200" dirty="0"/>
              <a:t>(</a:t>
            </a:r>
            <a:r>
              <a:rPr lang="en-US" sz="3200" cap="none" dirty="0"/>
              <a:t>cont.</a:t>
            </a:r>
            <a:r>
              <a:rPr lang="en-US" sz="3200" dirty="0"/>
              <a:t>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9FCA3-0124-0FA6-220B-D72E8F803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5F7BD8-DA37-58AB-1F45-D0F045DF4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321308" y="1589297"/>
            <a:ext cx="2953512" cy="493776"/>
          </a:xfrm>
        </p:spPr>
        <p:txBody>
          <a:bodyPr/>
          <a:lstStyle/>
          <a:p>
            <a:r>
              <a:rPr lang="en-US" sz="3000" b="0" dirty="0"/>
              <a:t>Processes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24F2AAC-B18D-1D49-15F1-2D69101664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321308" y="2147081"/>
            <a:ext cx="2953512" cy="3418450"/>
          </a:xfrm>
        </p:spPr>
        <p:txBody>
          <a:bodyPr>
            <a:noAutofit/>
          </a:bodyPr>
          <a:lstStyle/>
          <a:p>
            <a:r>
              <a:rPr lang="en-US" dirty="0"/>
              <a:t>Register and Logins</a:t>
            </a:r>
          </a:p>
          <a:p>
            <a:r>
              <a:rPr lang="en-US" dirty="0"/>
              <a:t>Applicant Profile</a:t>
            </a:r>
          </a:p>
          <a:p>
            <a:r>
              <a:rPr lang="en-US" dirty="0"/>
              <a:t>Listed Jobs</a:t>
            </a:r>
          </a:p>
          <a:p>
            <a:r>
              <a:rPr lang="en-US" dirty="0"/>
              <a:t>Applied Jobs</a:t>
            </a:r>
          </a:p>
          <a:p>
            <a:r>
              <a:rPr lang="en-US" dirty="0"/>
              <a:t>Create Forums</a:t>
            </a:r>
          </a:p>
          <a:p>
            <a:r>
              <a:rPr lang="en-US" dirty="0"/>
              <a:t>Show Forum Contents</a:t>
            </a:r>
          </a:p>
          <a:p>
            <a:r>
              <a:rPr lang="en-US" dirty="0"/>
              <a:t>Manage Company</a:t>
            </a:r>
          </a:p>
          <a:p>
            <a:r>
              <a:rPr lang="en-US" dirty="0"/>
              <a:t>Manage Jobs</a:t>
            </a:r>
          </a:p>
          <a:p>
            <a:r>
              <a:rPr lang="en-US" dirty="0"/>
              <a:t>Company’s Response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E68EFF0-69C3-F9AE-1107-E08A22BCF9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96000" y="1589297"/>
            <a:ext cx="2953512" cy="493776"/>
          </a:xfrm>
        </p:spPr>
        <p:txBody>
          <a:bodyPr/>
          <a:lstStyle/>
          <a:p>
            <a:r>
              <a:rPr lang="en-US" sz="3000" b="0" dirty="0"/>
              <a:t>Sub Processes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D6980BD-0225-0DD6-3D62-B0B1E983AB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95999" y="2083073"/>
            <a:ext cx="3259015" cy="3482458"/>
          </a:xfrm>
        </p:spPr>
        <p:txBody>
          <a:bodyPr/>
          <a:lstStyle/>
          <a:p>
            <a:r>
              <a:rPr lang="en-US" dirty="0"/>
              <a:t>Create Forums</a:t>
            </a:r>
          </a:p>
          <a:p>
            <a:r>
              <a:rPr lang="en-US" dirty="0"/>
              <a:t>Show Topics</a:t>
            </a:r>
          </a:p>
          <a:p>
            <a:r>
              <a:rPr lang="en-US" dirty="0"/>
              <a:t>Comments</a:t>
            </a:r>
          </a:p>
          <a:p>
            <a:r>
              <a:rPr lang="en-US" dirty="0"/>
              <a:t>Show Questions and Answers</a:t>
            </a:r>
          </a:p>
          <a:p>
            <a:r>
              <a:rPr lang="en-US" dirty="0"/>
              <a:t>Count Compatibility Scores and Show CV</a:t>
            </a:r>
          </a:p>
          <a:p>
            <a:r>
              <a:rPr lang="en-US" dirty="0"/>
              <a:t>Company’s Response</a:t>
            </a:r>
          </a:p>
          <a:p>
            <a:r>
              <a:rPr lang="en-US" dirty="0"/>
              <a:t>Call For Interview Upon Compatibility Matching</a:t>
            </a:r>
          </a:p>
          <a:p>
            <a:r>
              <a:rPr lang="en-US" dirty="0"/>
              <a:t>Reject Applicant If No Match</a:t>
            </a:r>
          </a:p>
        </p:txBody>
      </p:sp>
    </p:spTree>
    <p:extLst>
      <p:ext uri="{BB962C8B-B14F-4D97-AF65-F5344CB8AC3E}">
        <p14:creationId xmlns:p14="http://schemas.microsoft.com/office/powerpoint/2010/main" val="1877080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9E45E-D6A7-9780-F652-BAF86DFBC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053" y="791308"/>
            <a:ext cx="11012424" cy="650630"/>
          </a:xfrm>
        </p:spPr>
        <p:txBody>
          <a:bodyPr/>
          <a:lstStyle/>
          <a:p>
            <a:r>
              <a:rPr lang="en-US" dirty="0"/>
              <a:t>Data flow diagram elements</a:t>
            </a:r>
            <a:r>
              <a:rPr lang="en-US" sz="3200" dirty="0"/>
              <a:t>(</a:t>
            </a:r>
            <a:r>
              <a:rPr lang="en-US" sz="3200" cap="none" dirty="0"/>
              <a:t>cont.</a:t>
            </a:r>
            <a:r>
              <a:rPr lang="en-US" sz="3200" dirty="0"/>
              <a:t>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5577A64-4E94-69E1-3180-1E014BD06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6467F97-8BC2-3F51-98D4-EA5204B01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56876" y="2049135"/>
            <a:ext cx="2033485" cy="493776"/>
          </a:xfrm>
        </p:spPr>
        <p:txBody>
          <a:bodyPr/>
          <a:lstStyle/>
          <a:p>
            <a:r>
              <a:rPr lang="en-US" sz="3000" b="0" u="sng" dirty="0"/>
              <a:t>Data Stores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6CFD078-F301-7D09-D178-44EAF0D17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51050" y="3150108"/>
            <a:ext cx="2622569" cy="1964025"/>
          </a:xfrm>
        </p:spPr>
        <p:txBody>
          <a:bodyPr/>
          <a:lstStyle/>
          <a:p>
            <a:r>
              <a:rPr lang="en-US" sz="2400" dirty="0"/>
              <a:t>Job Seekers</a:t>
            </a:r>
          </a:p>
          <a:p>
            <a:r>
              <a:rPr lang="en-US" sz="2400" dirty="0"/>
              <a:t>Profiles</a:t>
            </a:r>
          </a:p>
          <a:p>
            <a:r>
              <a:rPr lang="en-US" sz="2400" dirty="0"/>
              <a:t>All Jobs</a:t>
            </a:r>
          </a:p>
          <a:p>
            <a:r>
              <a:rPr lang="en-US" sz="2400" dirty="0"/>
              <a:t>Job Apply</a:t>
            </a:r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DB66ABE8-BA71-1720-B37C-321CE488D92A}"/>
              </a:ext>
            </a:extLst>
          </p:cNvPr>
          <p:cNvSpPr txBox="1">
            <a:spLocks/>
          </p:cNvSpPr>
          <p:nvPr/>
        </p:nvSpPr>
        <p:spPr>
          <a:xfrm>
            <a:off x="6286265" y="3150108"/>
            <a:ext cx="2813069" cy="19640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6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2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Courier New" panose="02070309020205020404" pitchFamily="49" charset="0"/>
              <a:buChar char="o"/>
              <a:defRPr sz="1200" kern="120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Forum Topic</a:t>
            </a:r>
          </a:p>
          <a:p>
            <a:r>
              <a:rPr lang="en-US" sz="2400" dirty="0"/>
              <a:t>Forum Comments</a:t>
            </a:r>
          </a:p>
          <a:p>
            <a:r>
              <a:rPr lang="en-US" sz="2400" dirty="0"/>
              <a:t>Admin Login</a:t>
            </a:r>
          </a:p>
          <a:p>
            <a:r>
              <a:rPr lang="en-US" sz="2400" dirty="0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765210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48E316-CB3D-C073-ECE5-E0D41071EDC9}"/>
              </a:ext>
            </a:extLst>
          </p:cNvPr>
          <p:cNvSpPr txBox="1"/>
          <p:nvPr/>
        </p:nvSpPr>
        <p:spPr>
          <a:xfrm>
            <a:off x="3409950" y="395654"/>
            <a:ext cx="5372100" cy="703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Level-0: Context Diagram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687B508-7833-20CC-60DE-F2E39CFC2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12" y="1426185"/>
            <a:ext cx="8867775" cy="4867275"/>
          </a:xfrm>
          <a:prstGeom prst="rect">
            <a:avLst/>
          </a:prstGeom>
          <a:ln w="57150">
            <a:solidFill>
              <a:schemeClr val="accent4">
                <a:lumMod val="90000"/>
              </a:schemeClr>
            </a:solidFill>
          </a:ln>
        </p:spPr>
      </p:pic>
      <p:sp>
        <p:nvSpPr>
          <p:cNvPr id="18" name="Slide Number Placeholder 7">
            <a:extLst>
              <a:ext uri="{FF2B5EF4-FFF2-40B4-BE49-F238E27FC236}">
                <a16:creationId xmlns:a16="http://schemas.microsoft.com/office/drawing/2014/main" id="{E8895427-DB2B-EAAE-6CC2-AC52958C0153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213210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48E316-CB3D-C073-ECE5-E0D41071EDC9}"/>
              </a:ext>
            </a:extLst>
          </p:cNvPr>
          <p:cNvSpPr txBox="1"/>
          <p:nvPr/>
        </p:nvSpPr>
        <p:spPr>
          <a:xfrm>
            <a:off x="2883510" y="128867"/>
            <a:ext cx="642497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>
                <a:solidFill>
                  <a:schemeClr val="bg1"/>
                </a:solidFill>
                <a:latin typeface="+mj-lt"/>
              </a:rPr>
              <a:t>Level-1: Process Decomposition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D6B-1234-5421-866E-CB1852E06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188" y="892524"/>
            <a:ext cx="8953623" cy="5836609"/>
          </a:xfrm>
          <a:prstGeom prst="rect">
            <a:avLst/>
          </a:prstGeom>
        </p:spPr>
      </p:pic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74CA9F22-F430-FDA1-7B5B-D558CCE7DEC9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0191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8348E316-CB3D-C073-ECE5-E0D41071EDC9}"/>
              </a:ext>
            </a:extLst>
          </p:cNvPr>
          <p:cNvSpPr txBox="1"/>
          <p:nvPr/>
        </p:nvSpPr>
        <p:spPr>
          <a:xfrm>
            <a:off x="3888946" y="128867"/>
            <a:ext cx="441410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solidFill>
                  <a:schemeClr val="bg1"/>
                </a:solidFill>
                <a:latin typeface="+mj-lt"/>
              </a:rPr>
              <a:t>Level-2: Deeper Dives</a:t>
            </a:r>
          </a:p>
          <a:p>
            <a:pPr algn="ctr"/>
            <a:r>
              <a:rPr lang="en-US" sz="3200" dirty="0">
                <a:solidFill>
                  <a:schemeClr val="bg1"/>
                </a:solidFill>
                <a:latin typeface="+mj-lt"/>
              </a:rPr>
              <a:t>(Forum Topics)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704D6B-1234-5421-866E-CB1852E060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045067" y="1499194"/>
            <a:ext cx="6101862" cy="4845279"/>
          </a:xfrm>
          <a:prstGeom prst="rect">
            <a:avLst/>
          </a:prstGeom>
        </p:spPr>
      </p:pic>
      <p:sp>
        <p:nvSpPr>
          <p:cNvPr id="4" name="Slide Number Placeholder 7">
            <a:extLst>
              <a:ext uri="{FF2B5EF4-FFF2-40B4-BE49-F238E27FC236}">
                <a16:creationId xmlns:a16="http://schemas.microsoft.com/office/drawing/2014/main" id="{0EBEB175-0231-A908-DF08-1912A31C9EA1}"/>
              </a:ext>
            </a:extLst>
          </p:cNvPr>
          <p:cNvSpPr txBox="1">
            <a:spLocks/>
          </p:cNvSpPr>
          <p:nvPr/>
        </p:nvSpPr>
        <p:spPr>
          <a:xfrm>
            <a:off x="452277" y="436450"/>
            <a:ext cx="521208" cy="31089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4B5CF8-2172-78CD-D077-23854FD2B58B}"/>
              </a:ext>
            </a:extLst>
          </p:cNvPr>
          <p:cNvSpPr txBox="1"/>
          <p:nvPr/>
        </p:nvSpPr>
        <p:spPr>
          <a:xfrm>
            <a:off x="6807200" y="5458689"/>
            <a:ext cx="82203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Topics and comments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240DAD-241C-CB0E-2851-67E307A68748}"/>
              </a:ext>
            </a:extLst>
          </p:cNvPr>
          <p:cNvSpPr txBox="1"/>
          <p:nvPr/>
        </p:nvSpPr>
        <p:spPr>
          <a:xfrm>
            <a:off x="3888946" y="5458689"/>
            <a:ext cx="857109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/>
                <a:ea typeface="+mn-ea"/>
                <a:cs typeface="+mn-cs"/>
              </a:rPr>
              <a:t>Topics and comments</a:t>
            </a:r>
          </a:p>
        </p:txBody>
      </p:sp>
    </p:spTree>
    <p:extLst>
      <p:ext uri="{BB962C8B-B14F-4D97-AF65-F5344CB8AC3E}">
        <p14:creationId xmlns:p14="http://schemas.microsoft.com/office/powerpoint/2010/main" val="1480310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1336</TotalTime>
  <Words>167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Courier New</vt:lpstr>
      <vt:lpstr>Segoe UI Light</vt:lpstr>
      <vt:lpstr>Tw Cen MT</vt:lpstr>
      <vt:lpstr>Verdana</vt:lpstr>
      <vt:lpstr>Office Theme</vt:lpstr>
      <vt:lpstr>Careertrail</vt:lpstr>
      <vt:lpstr>CONTENTS</vt:lpstr>
      <vt:lpstr>MEET OUR TEAM</vt:lpstr>
      <vt:lpstr>Data flow diagram elements</vt:lpstr>
      <vt:lpstr>Data flow diagram elements (cont.)</vt:lpstr>
      <vt:lpstr>Data flow diagram elements(cont.)</vt:lpstr>
      <vt:lpstr>PowerPoint Presentation</vt:lpstr>
      <vt:lpstr>PowerPoint Presentation</vt:lpstr>
      <vt:lpstr>PowerPoint Presentation</vt:lpstr>
      <vt:lpstr>PowerPoint Presentation</vt:lpstr>
      <vt:lpstr>Entity relationship diagram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Careertrail</dc:title>
  <dc:creator>Nabila Rahman</dc:creator>
  <cp:lastModifiedBy>Nabila Rahman</cp:lastModifiedBy>
  <cp:revision>5</cp:revision>
  <dcterms:created xsi:type="dcterms:W3CDTF">2023-12-25T20:33:52Z</dcterms:created>
  <dcterms:modified xsi:type="dcterms:W3CDTF">2024-01-02T10:27:29Z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